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66939"/>
  </p:normalViewPr>
  <p:slideViewPr>
    <p:cSldViewPr snapToGrid="0" snapToObjects="1">
      <p:cViewPr varScale="1">
        <p:scale>
          <a:sx n="83" d="100"/>
          <a:sy n="83" d="100"/>
        </p:scale>
        <p:origin x="3024" y="2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45F3C8-A134-A648-903E-6E51C2AC0D06}" type="datetimeFigureOut">
              <a:rPr lang="en-US" smtClean="0"/>
              <a:t>7/28/25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78B98D-A963-B540-BFF6-BDBCA750F743}" type="slidenum">
              <a:rPr lang="en-US" smtClean="0"/>
              <a:t>‹#›</a:t>
            </a:fld>
            <a:endParaRPr lang="en-US"/>
          </a:p>
        </p:txBody>
      </p:sp>
    </p:spTree>
    <p:extLst>
      <p:ext uri="{BB962C8B-B14F-4D97-AF65-F5344CB8AC3E}">
        <p14:creationId xmlns:p14="http://schemas.microsoft.com/office/powerpoint/2010/main" val="22180469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"Good [morning/afternoon], everyone. My name is [Your Name], and today I’m excited to present my final project for the Unsupervised Algorithms in Machine Learning course. This project is titled </a:t>
            </a:r>
            <a:r>
              <a:rPr lang="en-US" i="1" dirty="0"/>
              <a:t>Mall Customer Segmentation Using Unsupervised Learning</a:t>
            </a:r>
            <a:r>
              <a:rPr lang="en-US" dirty="0"/>
              <a:t>. Through this work, I aimed to explore how clustering techniques can help businesses gain meaningful insights into customer behavior."</a:t>
            </a:r>
          </a:p>
          <a:p>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1</a:t>
            </a:fld>
            <a:endParaRPr lang="en-US"/>
          </a:p>
        </p:txBody>
      </p:sp>
    </p:spTree>
    <p:extLst>
      <p:ext uri="{BB962C8B-B14F-4D97-AF65-F5344CB8AC3E}">
        <p14:creationId xmlns:p14="http://schemas.microsoft.com/office/powerpoint/2010/main" val="3547205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10</a:t>
            </a:fld>
            <a:endParaRPr lang="en-US"/>
          </a:p>
        </p:txBody>
      </p:sp>
    </p:spTree>
    <p:extLst>
      <p:ext uri="{BB962C8B-B14F-4D97-AF65-F5344CB8AC3E}">
        <p14:creationId xmlns:p14="http://schemas.microsoft.com/office/powerpoint/2010/main" val="30733563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11</a:t>
            </a:fld>
            <a:endParaRPr lang="en-US"/>
          </a:p>
        </p:txBody>
      </p:sp>
    </p:spTree>
    <p:extLst>
      <p:ext uri="{BB962C8B-B14F-4D97-AF65-F5344CB8AC3E}">
        <p14:creationId xmlns:p14="http://schemas.microsoft.com/office/powerpoint/2010/main" val="582319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2</a:t>
            </a:fld>
            <a:endParaRPr lang="en-US"/>
          </a:p>
        </p:txBody>
      </p:sp>
    </p:spTree>
    <p:extLst>
      <p:ext uri="{BB962C8B-B14F-4D97-AF65-F5344CB8AC3E}">
        <p14:creationId xmlns:p14="http://schemas.microsoft.com/office/powerpoint/2010/main" val="1708606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3</a:t>
            </a:fld>
            <a:endParaRPr lang="en-US"/>
          </a:p>
        </p:txBody>
      </p:sp>
    </p:spTree>
    <p:extLst>
      <p:ext uri="{BB962C8B-B14F-4D97-AF65-F5344CB8AC3E}">
        <p14:creationId xmlns:p14="http://schemas.microsoft.com/office/powerpoint/2010/main" val="2749087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4</a:t>
            </a:fld>
            <a:endParaRPr lang="en-US"/>
          </a:p>
        </p:txBody>
      </p:sp>
    </p:spTree>
    <p:extLst>
      <p:ext uri="{BB962C8B-B14F-4D97-AF65-F5344CB8AC3E}">
        <p14:creationId xmlns:p14="http://schemas.microsoft.com/office/powerpoint/2010/main" val="2448521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5</a:t>
            </a:fld>
            <a:endParaRPr lang="en-US"/>
          </a:p>
        </p:txBody>
      </p:sp>
    </p:spTree>
    <p:extLst>
      <p:ext uri="{BB962C8B-B14F-4D97-AF65-F5344CB8AC3E}">
        <p14:creationId xmlns:p14="http://schemas.microsoft.com/office/powerpoint/2010/main" val="38671551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6</a:t>
            </a:fld>
            <a:endParaRPr lang="en-US"/>
          </a:p>
        </p:txBody>
      </p:sp>
    </p:spTree>
    <p:extLst>
      <p:ext uri="{BB962C8B-B14F-4D97-AF65-F5344CB8AC3E}">
        <p14:creationId xmlns:p14="http://schemas.microsoft.com/office/powerpoint/2010/main" val="40787794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7</a:t>
            </a:fld>
            <a:endParaRPr lang="en-US"/>
          </a:p>
        </p:txBody>
      </p:sp>
    </p:spTree>
    <p:extLst>
      <p:ext uri="{BB962C8B-B14F-4D97-AF65-F5344CB8AC3E}">
        <p14:creationId xmlns:p14="http://schemas.microsoft.com/office/powerpoint/2010/main" val="21475345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8</a:t>
            </a:fld>
            <a:endParaRPr lang="en-US"/>
          </a:p>
        </p:txBody>
      </p:sp>
    </p:spTree>
    <p:extLst>
      <p:ext uri="{BB962C8B-B14F-4D97-AF65-F5344CB8AC3E}">
        <p14:creationId xmlns:p14="http://schemas.microsoft.com/office/powerpoint/2010/main" val="2616134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78B98D-A963-B540-BFF6-BDBCA750F743}" type="slidenum">
              <a:rPr lang="en-US" smtClean="0"/>
              <a:t>9</a:t>
            </a:fld>
            <a:endParaRPr lang="en-US"/>
          </a:p>
        </p:txBody>
      </p:sp>
    </p:spTree>
    <p:extLst>
      <p:ext uri="{BB962C8B-B14F-4D97-AF65-F5344CB8AC3E}">
        <p14:creationId xmlns:p14="http://schemas.microsoft.com/office/powerpoint/2010/main" val="4023421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7/28/25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7/28/25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7/28/25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7/28/25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t>Mall Customer Segmentation Using Unsupervised Learning</a:t>
            </a:r>
          </a:p>
        </p:txBody>
      </p:sp>
      <p:sp>
        <p:nvSpPr>
          <p:cNvPr id="3" name="Subtitle 2"/>
          <p:cNvSpPr>
            <a:spLocks noGrp="1"/>
          </p:cNvSpPr>
          <p:nvPr>
            <p:ph type="subTitle" idx="1"/>
          </p:nvPr>
        </p:nvSpPr>
        <p:spPr/>
        <p:txBody>
          <a:bodyPr/>
          <a:lstStyle/>
          <a:p>
            <a:r>
              <a:t>Final Project Presentation</a:t>
            </a:r>
          </a:p>
          <a:p>
            <a:r>
              <a:t>Unsupervised Algorithms in Machine Learning</a:t>
            </a:r>
          </a:p>
        </p:txBody>
      </p:sp>
      <p:pic>
        <p:nvPicPr>
          <p:cNvPr id="6" name="Audio 5">
            <a:extLst>
              <a:ext uri="{FF2B5EF4-FFF2-40B4-BE49-F238E27FC236}">
                <a16:creationId xmlns:a16="http://schemas.microsoft.com/office/drawing/2014/main" id="{1FE313E3-CB9E-6285-3767-03F22F178C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3525"/>
    </mc:Choice>
    <mc:Fallback>
      <p:transition spd="slow" advTm="53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Challenges &amp; Takeaways</a:t>
            </a:r>
          </a:p>
        </p:txBody>
      </p:sp>
      <p:sp>
        <p:nvSpPr>
          <p:cNvPr id="3" name="Content Placeholder 2"/>
          <p:cNvSpPr>
            <a:spLocks noGrp="1"/>
          </p:cNvSpPr>
          <p:nvPr>
            <p:ph idx="1"/>
          </p:nvPr>
        </p:nvSpPr>
        <p:spPr/>
        <p:txBody>
          <a:bodyPr/>
          <a:lstStyle/>
          <a:p>
            <a:r>
              <a:t>- Challenge: Choosing optimal number of clusters</a:t>
            </a:r>
          </a:p>
          <a:p>
            <a:r>
              <a:t>- Insight: Visualizations (PCA, dendrogram) and metrics (Silhouette) guided decisions</a:t>
            </a:r>
          </a:p>
          <a:p>
            <a:r>
              <a:t>- Takeaway: Different clustering algorithms offer complementary insights</a:t>
            </a:r>
          </a:p>
          <a:p>
            <a:r>
              <a:t>- Future work: Include more features (e.g., frequency, product categories)</a:t>
            </a:r>
          </a:p>
        </p:txBody>
      </p:sp>
      <p:pic>
        <p:nvPicPr>
          <p:cNvPr id="6" name="Audio 5">
            <a:extLst>
              <a:ext uri="{FF2B5EF4-FFF2-40B4-BE49-F238E27FC236}">
                <a16:creationId xmlns:a16="http://schemas.microsoft.com/office/drawing/2014/main" id="{6B5EA144-4608-712C-15B1-5AA67F861E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5221"/>
    </mc:Choice>
    <mc:Fallback>
      <p:transition spd="slow" advTm="752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Thank You</a:t>
            </a:r>
          </a:p>
        </p:txBody>
      </p:sp>
      <p:sp>
        <p:nvSpPr>
          <p:cNvPr id="3" name="Content Placeholder 2"/>
          <p:cNvSpPr>
            <a:spLocks noGrp="1"/>
          </p:cNvSpPr>
          <p:nvPr>
            <p:ph idx="1"/>
          </p:nvPr>
        </p:nvSpPr>
        <p:spPr/>
        <p:txBody>
          <a:bodyPr/>
          <a:lstStyle/>
          <a:p>
            <a:pPr marL="0" indent="0">
              <a:buNone/>
            </a:pPr>
            <a:endParaRPr dirty="0"/>
          </a:p>
          <a:p>
            <a:r>
              <a:rPr dirty="0"/>
              <a:t>Project Notebook: Mall Customer Segmentation using </a:t>
            </a:r>
            <a:r>
              <a:rPr dirty="0" err="1"/>
              <a:t>KMeans</a:t>
            </a:r>
            <a:r>
              <a:rPr dirty="0"/>
              <a:t>, Hierarchical, and GMM</a:t>
            </a:r>
          </a:p>
          <a:p>
            <a:r>
              <a:rPr dirty="0"/>
              <a:t>Course: Unsupervised Algorithms in Machine Learning</a:t>
            </a:r>
          </a:p>
        </p:txBody>
      </p:sp>
      <p:pic>
        <p:nvPicPr>
          <p:cNvPr id="6" name="Audio 5">
            <a:extLst>
              <a:ext uri="{FF2B5EF4-FFF2-40B4-BE49-F238E27FC236}">
                <a16:creationId xmlns:a16="http://schemas.microsoft.com/office/drawing/2014/main" id="{4F9D04AE-825D-A6B9-0848-49ED9FE4B7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757"/>
    </mc:Choice>
    <mc:Fallback>
      <p:transition spd="slow" advTm="367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Problem Statement</a:t>
            </a:r>
          </a:p>
        </p:txBody>
      </p:sp>
      <p:sp>
        <p:nvSpPr>
          <p:cNvPr id="3" name="Content Placeholder 2"/>
          <p:cNvSpPr>
            <a:spLocks noGrp="1"/>
          </p:cNvSpPr>
          <p:nvPr>
            <p:ph idx="1"/>
          </p:nvPr>
        </p:nvSpPr>
        <p:spPr/>
        <p:txBody>
          <a:bodyPr/>
          <a:lstStyle/>
          <a:p>
            <a:r>
              <a:t>Retailers often lack insights into customer behavior, making it challenging to tailor services, offers, and products. This project aims to segment mall customers into meaningful groups to help guide marketing strategy, personalize recommendations, and optimize business decisions.</a:t>
            </a:r>
          </a:p>
        </p:txBody>
      </p:sp>
      <p:pic>
        <p:nvPicPr>
          <p:cNvPr id="8" name="Audio 7">
            <a:extLst>
              <a:ext uri="{FF2B5EF4-FFF2-40B4-BE49-F238E27FC236}">
                <a16:creationId xmlns:a16="http://schemas.microsoft.com/office/drawing/2014/main" id="{A19A2B66-4646-3755-F8F7-AA5C5B3582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037"/>
    </mc:Choice>
    <mc:Fallback>
      <p:transition spd="slow" advTm="700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Machine Learning Approach</a:t>
            </a:r>
          </a:p>
        </p:txBody>
      </p:sp>
      <p:sp>
        <p:nvSpPr>
          <p:cNvPr id="3" name="Content Placeholder 2"/>
          <p:cNvSpPr>
            <a:spLocks noGrp="1"/>
          </p:cNvSpPr>
          <p:nvPr>
            <p:ph idx="1"/>
          </p:nvPr>
        </p:nvSpPr>
        <p:spPr/>
        <p:txBody>
          <a:bodyPr/>
          <a:lstStyle/>
          <a:p>
            <a:r>
              <a:t>We used unsupervised learning methods—KMeans, Hierarchical Clustering, and Gaussian Mixture Models (GMM)—to identify customer segments. The analysis relies on features such as Age, Annual Income, and Spending Score. PCA was used for visualization.</a:t>
            </a:r>
          </a:p>
        </p:txBody>
      </p:sp>
      <p:pic>
        <p:nvPicPr>
          <p:cNvPr id="6" name="Audio 5">
            <a:extLst>
              <a:ext uri="{FF2B5EF4-FFF2-40B4-BE49-F238E27FC236}">
                <a16:creationId xmlns:a16="http://schemas.microsoft.com/office/drawing/2014/main" id="{02275188-7187-259D-E80A-E76A4F9353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8336"/>
    </mc:Choice>
    <mc:Fallback>
      <p:transition spd="slow" advTm="58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Data Preprocessing</a:t>
            </a:r>
          </a:p>
        </p:txBody>
      </p:sp>
      <p:sp>
        <p:nvSpPr>
          <p:cNvPr id="3" name="Content Placeholder 2"/>
          <p:cNvSpPr>
            <a:spLocks noGrp="1"/>
          </p:cNvSpPr>
          <p:nvPr>
            <p:ph idx="1"/>
          </p:nvPr>
        </p:nvSpPr>
        <p:spPr/>
        <p:txBody>
          <a:bodyPr/>
          <a:lstStyle/>
          <a:p>
            <a:r>
              <a:t>- Selected key features: Age, Income, Spending Score</a:t>
            </a:r>
          </a:p>
          <a:p>
            <a:r>
              <a:t>- Encoded Gender variable</a:t>
            </a:r>
          </a:p>
          <a:p>
            <a:r>
              <a:t>- Scaled features using StandardScaler for consistent distance-based analysis</a:t>
            </a:r>
          </a:p>
          <a:p>
            <a:r>
              <a:t>- Applied PCA for 2D/3D visual representation</a:t>
            </a:r>
          </a:p>
        </p:txBody>
      </p:sp>
      <p:pic>
        <p:nvPicPr>
          <p:cNvPr id="6" name="Audio 5">
            <a:extLst>
              <a:ext uri="{FF2B5EF4-FFF2-40B4-BE49-F238E27FC236}">
                <a16:creationId xmlns:a16="http://schemas.microsoft.com/office/drawing/2014/main" id="{9EA2C1BC-DBC0-0740-04B3-506AC98B03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5834"/>
    </mc:Choice>
    <mc:Fallback>
      <p:transition spd="slow" advTm="65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KMeans Clustering Results</a:t>
            </a:r>
          </a:p>
        </p:txBody>
      </p:sp>
      <p:sp>
        <p:nvSpPr>
          <p:cNvPr id="3" name="Content Placeholder 2"/>
          <p:cNvSpPr>
            <a:spLocks noGrp="1"/>
          </p:cNvSpPr>
          <p:nvPr>
            <p:ph idx="1"/>
          </p:nvPr>
        </p:nvSpPr>
        <p:spPr/>
        <p:txBody>
          <a:bodyPr/>
          <a:lstStyle/>
          <a:p>
            <a:r>
              <a:t>- Optimal k determined using Elbow and Silhouette methods</a:t>
            </a:r>
          </a:p>
          <a:p>
            <a:r>
              <a:t>- Formed 6 clusters</a:t>
            </a:r>
          </a:p>
          <a:p>
            <a:r>
              <a:t>- Resulted in clearly separated customer segments based on behavior and spending</a:t>
            </a:r>
          </a:p>
          <a:p>
            <a:r>
              <a:t>- Visualizations: 2D/3D PCA plots</a:t>
            </a:r>
          </a:p>
        </p:txBody>
      </p:sp>
      <p:pic>
        <p:nvPicPr>
          <p:cNvPr id="6" name="Audio 5">
            <a:extLst>
              <a:ext uri="{FF2B5EF4-FFF2-40B4-BE49-F238E27FC236}">
                <a16:creationId xmlns:a16="http://schemas.microsoft.com/office/drawing/2014/main" id="{19ED35FE-1A09-9F1E-5E71-EF791FA3C6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4250"/>
    </mc:Choice>
    <mc:Fallback>
      <p:transition spd="slow" advTm="54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Hierarchical Clustering</a:t>
            </a:r>
          </a:p>
        </p:txBody>
      </p:sp>
      <p:sp>
        <p:nvSpPr>
          <p:cNvPr id="3" name="Content Placeholder 2"/>
          <p:cNvSpPr>
            <a:spLocks noGrp="1"/>
          </p:cNvSpPr>
          <p:nvPr>
            <p:ph idx="1"/>
          </p:nvPr>
        </p:nvSpPr>
        <p:spPr/>
        <p:txBody>
          <a:bodyPr/>
          <a:lstStyle/>
          <a:p>
            <a:r>
              <a:t>- Applied Agglomerative Clustering with Ward linkage</a:t>
            </a:r>
          </a:p>
          <a:p>
            <a:r>
              <a:t>- Dendrogram used to estimate optimal clusters</a:t>
            </a:r>
          </a:p>
          <a:p>
            <a:r>
              <a:t>- Visualization confirms similarity to KMeans with subtle variations</a:t>
            </a:r>
          </a:p>
        </p:txBody>
      </p:sp>
      <p:pic>
        <p:nvPicPr>
          <p:cNvPr id="6" name="Audio 5">
            <a:extLst>
              <a:ext uri="{FF2B5EF4-FFF2-40B4-BE49-F238E27FC236}">
                <a16:creationId xmlns:a16="http://schemas.microsoft.com/office/drawing/2014/main" id="{FED8BCC6-9652-71FF-A07D-B967656ED2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8624"/>
    </mc:Choice>
    <mc:Fallback>
      <p:transition spd="slow" advTm="58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Gaussian Mixture Model (GMM)</a:t>
            </a:r>
          </a:p>
        </p:txBody>
      </p:sp>
      <p:sp>
        <p:nvSpPr>
          <p:cNvPr id="3" name="Content Placeholder 2"/>
          <p:cNvSpPr>
            <a:spLocks noGrp="1"/>
          </p:cNvSpPr>
          <p:nvPr>
            <p:ph idx="1"/>
          </p:nvPr>
        </p:nvSpPr>
        <p:spPr/>
        <p:txBody>
          <a:bodyPr/>
          <a:lstStyle/>
          <a:p>
            <a:r>
              <a:t>- Probabilistic approach to soft clustering</a:t>
            </a:r>
          </a:p>
          <a:p>
            <a:r>
              <a:t>- Allows cluster overlap and better handles irregular shapes</a:t>
            </a:r>
          </a:p>
          <a:p>
            <a:r>
              <a:t>- Provides posterior probabilities for cluster membership</a:t>
            </a:r>
          </a:p>
          <a:p>
            <a:r>
              <a:t>- Results comparable to KMeans with more flexibility</a:t>
            </a:r>
          </a:p>
        </p:txBody>
      </p:sp>
      <p:pic>
        <p:nvPicPr>
          <p:cNvPr id="8" name="Audio 7">
            <a:extLst>
              <a:ext uri="{FF2B5EF4-FFF2-40B4-BE49-F238E27FC236}">
                <a16:creationId xmlns:a16="http://schemas.microsoft.com/office/drawing/2014/main" id="{EB69269B-F5C5-CAF8-422F-190885BE9C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4250"/>
    </mc:Choice>
    <mc:Fallback>
      <p:transition spd="slow" advTm="54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Model Comparison &amp; Insights</a:t>
            </a:r>
          </a:p>
        </p:txBody>
      </p:sp>
      <p:sp>
        <p:nvSpPr>
          <p:cNvPr id="3" name="Content Placeholder 2"/>
          <p:cNvSpPr>
            <a:spLocks noGrp="1"/>
          </p:cNvSpPr>
          <p:nvPr>
            <p:ph idx="1"/>
          </p:nvPr>
        </p:nvSpPr>
        <p:spPr/>
        <p:txBody>
          <a:bodyPr/>
          <a:lstStyle/>
          <a:p>
            <a:r>
              <a:t>- KMeans: Fast and interpretable, but assumes spherical clusters</a:t>
            </a:r>
          </a:p>
          <a:p>
            <a:r>
              <a:t>- Hierarchical: Offers hierarchy insights but slower for large datasets</a:t>
            </a:r>
          </a:p>
          <a:p>
            <a:r>
              <a:t>- GMM: Flexible with overlapping clusters but more computationally intensive</a:t>
            </a:r>
          </a:p>
          <a:p>
            <a:r>
              <a:t>- All three performed reasonably well; GMM provided more nuanced segmentation</a:t>
            </a:r>
          </a:p>
        </p:txBody>
      </p:sp>
      <p:pic>
        <p:nvPicPr>
          <p:cNvPr id="6" name="Audio 5">
            <a:extLst>
              <a:ext uri="{FF2B5EF4-FFF2-40B4-BE49-F238E27FC236}">
                <a16:creationId xmlns:a16="http://schemas.microsoft.com/office/drawing/2014/main" id="{27A6C8E4-7F2F-CA69-AFCB-C223DE5F8F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6293"/>
    </mc:Choice>
    <mc:Fallback>
      <p:transition spd="slow" advTm="66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Business Implications</a:t>
            </a:r>
          </a:p>
        </p:txBody>
      </p:sp>
      <p:sp>
        <p:nvSpPr>
          <p:cNvPr id="3" name="Content Placeholder 2"/>
          <p:cNvSpPr>
            <a:spLocks noGrp="1"/>
          </p:cNvSpPr>
          <p:nvPr>
            <p:ph idx="1"/>
          </p:nvPr>
        </p:nvSpPr>
        <p:spPr/>
        <p:txBody>
          <a:bodyPr/>
          <a:lstStyle/>
          <a:p>
            <a:r>
              <a:t>These segments enable targeted marketing:</a:t>
            </a:r>
          </a:p>
          <a:p>
            <a:r>
              <a:t>- High-income, high-spending: Premium offers</a:t>
            </a:r>
          </a:p>
          <a:p>
            <a:r>
              <a:t>- Young, high-spending: Trend-focused promotions</a:t>
            </a:r>
          </a:p>
          <a:p>
            <a:r>
              <a:t>- Older, low-spending: Loyalty programs</a:t>
            </a:r>
          </a:p>
          <a:p>
            <a:r>
              <a:t>Segmentation helps optimize resource allocation and improve customer satisfaction.</a:t>
            </a:r>
          </a:p>
        </p:txBody>
      </p:sp>
      <p:pic>
        <p:nvPicPr>
          <p:cNvPr id="6" name="Audio 5">
            <a:extLst>
              <a:ext uri="{FF2B5EF4-FFF2-40B4-BE49-F238E27FC236}">
                <a16:creationId xmlns:a16="http://schemas.microsoft.com/office/drawing/2014/main" id="{8F1CC89C-071D-8B62-5CF4-F4A17095E0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533"/>
    </mc:Choice>
    <mc:Fallback>
      <p:transition spd="slow" advTm="56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TotalTime>
  <Words>480</Words>
  <Application>Microsoft Macintosh PowerPoint</Application>
  <PresentationFormat>On-screen Show (4:3)</PresentationFormat>
  <Paragraphs>58</Paragraphs>
  <Slides>11</Slides>
  <Notes>11</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Aptos</vt:lpstr>
      <vt:lpstr>Arial</vt:lpstr>
      <vt:lpstr>Calibri</vt:lpstr>
      <vt:lpstr>Office Theme</vt:lpstr>
      <vt:lpstr>Mall Customer Segmentation Using Unsupervised Learning</vt:lpstr>
      <vt:lpstr>Problem Statement</vt:lpstr>
      <vt:lpstr>Machine Learning Approach</vt:lpstr>
      <vt:lpstr>Data Preprocessing</vt:lpstr>
      <vt:lpstr>KMeans Clustering Results</vt:lpstr>
      <vt:lpstr>Hierarchical Clustering</vt:lpstr>
      <vt:lpstr>Gaussian Mixture Model (GMM)</vt:lpstr>
      <vt:lpstr>Model Comparison &amp; Insights</vt:lpstr>
      <vt:lpstr>Business Implications</vt:lpstr>
      <vt:lpstr>Challenges &amp; Takeaways</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Kai Wu</cp:lastModifiedBy>
  <cp:revision>5</cp:revision>
  <dcterms:created xsi:type="dcterms:W3CDTF">2013-01-27T09:14:16Z</dcterms:created>
  <dcterms:modified xsi:type="dcterms:W3CDTF">2025-07-29T04:18:52Z</dcterms:modified>
  <cp:category/>
</cp:coreProperties>
</file>

<file path=docProps/thumbnail.jpeg>
</file>